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2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9B5-0E15-4180-B517-76D545A19EC7}" type="datetimeFigureOut">
              <a:rPr lang="zh-TW" altLang="en-US" smtClean="0"/>
              <a:t>2025/2/6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C35-BBC1-4C13-A020-D500765B3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843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9B5-0E15-4180-B517-76D545A19EC7}" type="datetimeFigureOut">
              <a:rPr lang="zh-TW" altLang="en-US" smtClean="0"/>
              <a:t>2025/2/6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C35-BBC1-4C13-A020-D500765B3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617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9B5-0E15-4180-B517-76D545A19EC7}" type="datetimeFigureOut">
              <a:rPr lang="zh-TW" altLang="en-US" smtClean="0"/>
              <a:t>2025/2/6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C35-BBC1-4C13-A020-D500765B3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23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9B5-0E15-4180-B517-76D545A19EC7}" type="datetimeFigureOut">
              <a:rPr lang="zh-TW" altLang="en-US" smtClean="0"/>
              <a:t>2025/2/6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C35-BBC1-4C13-A020-D500765B3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1460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9B5-0E15-4180-B517-76D545A19EC7}" type="datetimeFigureOut">
              <a:rPr lang="zh-TW" altLang="en-US" smtClean="0"/>
              <a:t>2025/2/6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C35-BBC1-4C13-A020-D500765B3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606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9B5-0E15-4180-B517-76D545A19EC7}" type="datetimeFigureOut">
              <a:rPr lang="zh-TW" altLang="en-US" smtClean="0"/>
              <a:t>2025/2/6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C35-BBC1-4C13-A020-D500765B3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622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9B5-0E15-4180-B517-76D545A19EC7}" type="datetimeFigureOut">
              <a:rPr lang="zh-TW" altLang="en-US" smtClean="0"/>
              <a:t>2025/2/6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C35-BBC1-4C13-A020-D500765B3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23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9B5-0E15-4180-B517-76D545A19EC7}" type="datetimeFigureOut">
              <a:rPr lang="zh-TW" altLang="en-US" smtClean="0"/>
              <a:t>2025/2/6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C35-BBC1-4C13-A020-D500765B3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83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9B5-0E15-4180-B517-76D545A19EC7}" type="datetimeFigureOut">
              <a:rPr lang="zh-TW" altLang="en-US" smtClean="0"/>
              <a:t>2025/2/6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C35-BBC1-4C13-A020-D500765B3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87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9B5-0E15-4180-B517-76D545A19EC7}" type="datetimeFigureOut">
              <a:rPr lang="zh-TW" altLang="en-US" smtClean="0"/>
              <a:t>2025/2/6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C35-BBC1-4C13-A020-D500765B3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485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59B5-0E15-4180-B517-76D545A19EC7}" type="datetimeFigureOut">
              <a:rPr lang="zh-TW" altLang="en-US" smtClean="0"/>
              <a:t>2025/2/6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EC35-BBC1-4C13-A020-D500765B3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699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BE59B5-0E15-4180-B517-76D545A19EC7}" type="datetimeFigureOut">
              <a:rPr lang="zh-TW" altLang="en-US" smtClean="0"/>
              <a:t>2025/2/6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C9EC35-BBC1-4C13-A020-D500765B3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322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4">
            <a:extLst>
              <a:ext uri="{FF2B5EF4-FFF2-40B4-BE49-F238E27FC236}">
                <a16:creationId xmlns:a16="http://schemas.microsoft.com/office/drawing/2014/main" id="{D71BDAFC-1652-4E1A-9F49-4ED96C510CAB}"/>
              </a:ext>
            </a:extLst>
          </p:cNvPr>
          <p:cNvSpPr txBox="1"/>
          <p:nvPr/>
        </p:nvSpPr>
        <p:spPr>
          <a:xfrm>
            <a:off x="271588" y="54299"/>
            <a:ext cx="5902325" cy="5358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indent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2025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 校園安駕教育 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 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申請學校配合須知 </a:t>
            </a:r>
          </a:p>
        </p:txBody>
      </p:sp>
      <p:sp>
        <p:nvSpPr>
          <p:cNvPr id="5" name="文字方塊 5">
            <a:extLst>
              <a:ext uri="{FF2B5EF4-FFF2-40B4-BE49-F238E27FC236}">
                <a16:creationId xmlns:a16="http://schemas.microsoft.com/office/drawing/2014/main" id="{B20D1CEA-DB2E-4198-A656-42B8CF61A969}"/>
              </a:ext>
            </a:extLst>
          </p:cNvPr>
          <p:cNvSpPr txBox="1"/>
          <p:nvPr/>
        </p:nvSpPr>
        <p:spPr>
          <a:xfrm>
            <a:off x="0" y="505090"/>
            <a:ext cx="6949590" cy="924285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>
            <a:defPPr>
              <a:defRPr lang="en-US"/>
            </a:defPPr>
            <a:lvl1pPr marL="0" indent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壹 </a:t>
            </a:r>
            <a:r>
              <a:rPr lang="en-US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. 2025</a:t>
            </a: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年 山葉安駕基金會安駕教育 </a:t>
            </a:r>
            <a:r>
              <a:rPr lang="en-US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,</a:t>
            </a: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為提升教學品質及效益確保</a:t>
            </a:r>
            <a:endParaRPr lang="zh-TW" altLang="zh-TW" sz="1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</a:t>
            </a: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原則採</a:t>
            </a:r>
            <a:r>
              <a:rPr lang="zh-TW" altLang="zh-TW" sz="1600" b="1" u="sng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小班制 </a:t>
            </a:r>
            <a:r>
              <a:rPr lang="en-US" altLang="zh-TW" sz="1600" b="1" u="sng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(25~100</a:t>
            </a:r>
            <a:r>
              <a:rPr lang="zh-TW" altLang="zh-TW" sz="1600" b="1" u="sng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人內</a:t>
            </a:r>
            <a:r>
              <a:rPr lang="en-US" altLang="zh-TW" sz="1600" b="1" u="sng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r>
              <a:rPr lang="zh-TW" altLang="zh-TW" sz="1600" b="1" u="sng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r>
              <a:rPr lang="en-US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實施</a:t>
            </a:r>
            <a:r>
              <a:rPr lang="zh-TW" altLang="zh-TW" sz="1600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lang="en-US" altLang="zh-TW" sz="1600" kern="12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rtl="0" eaLnBrk="1" latinLnBrk="0" hangingPunct="1">
              <a:lnSpc>
                <a:spcPct val="150000"/>
              </a:lnSpc>
            </a:pPr>
            <a:endParaRPr lang="zh-TW" altLang="zh-TW" sz="1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貳 </a:t>
            </a:r>
            <a:r>
              <a:rPr lang="en-US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.  </a:t>
            </a: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申請學校敬請配合小班制實施</a:t>
            </a:r>
            <a:r>
              <a:rPr lang="en-US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, </a:t>
            </a: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並於配合須知表確實填具安駕教育</a:t>
            </a:r>
            <a:endParaRPr lang="zh-TW" altLang="zh-TW" sz="1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學科上課人數 </a:t>
            </a:r>
            <a:r>
              <a:rPr lang="en-US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:</a:t>
            </a: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r>
              <a:rPr lang="zh-TW" altLang="zh-TW" sz="1600" b="1" u="sng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             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人</a:t>
            </a: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lang="en-US" altLang="zh-TW" sz="1600" b="1" kern="12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rtl="0" eaLnBrk="1" latinLnBrk="0" hangingPunct="1">
              <a:lnSpc>
                <a:spcPct val="150000"/>
              </a:lnSpc>
            </a:pPr>
            <a:endParaRPr lang="zh-TW" altLang="zh-TW" sz="1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參 </a:t>
            </a:r>
            <a:r>
              <a:rPr lang="en-US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. 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本回貴校申請安駕教育課程</a:t>
            </a:r>
            <a:r>
              <a:rPr lang="zh-TW" altLang="zh-TW" sz="1600" b="1" u="sng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主要動機為何</a:t>
            </a:r>
            <a:r>
              <a:rPr lang="en-US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?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endParaRPr lang="zh-TW" altLang="zh-TW" sz="16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請勾選原因   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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配合教育局要求     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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學校自發性舉辦 </a:t>
            </a:r>
            <a:endParaRPr lang="en-US" altLang="zh-TW" sz="1600" b="1" kern="1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rtl="0" eaLnBrk="1" latinLnBrk="0" hangingPunct="1"/>
            <a:endParaRPr lang="zh-TW" altLang="zh-TW" sz="16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肆 </a:t>
            </a:r>
            <a:r>
              <a:rPr lang="en-US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. 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本次學科安駕教育</a:t>
            </a:r>
            <a:r>
              <a:rPr lang="zh-TW" altLang="zh-TW" sz="1600" b="1" u="sng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參加人數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是否符合</a:t>
            </a:r>
            <a:r>
              <a:rPr lang="zh-TW" altLang="zh-TW" sz="1600" b="1" u="sng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小班制規範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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符合   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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不符合</a:t>
            </a:r>
            <a:endParaRPr lang="zh-TW" altLang="zh-TW" sz="16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不符合原因簡述 </a:t>
            </a:r>
            <a:r>
              <a:rPr lang="en-US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:</a:t>
            </a:r>
            <a:r>
              <a:rPr lang="zh-TW" altLang="en-US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</a:t>
            </a:r>
            <a:r>
              <a:rPr lang="zh-TW" altLang="en-US" sz="1600" b="1" u="sng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                                                                     </a:t>
            </a:r>
            <a:r>
              <a:rPr lang="zh-TW" altLang="en-US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</a:t>
            </a:r>
            <a:r>
              <a:rPr lang="zh-TW" altLang="en-US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</a:t>
            </a:r>
            <a:endParaRPr lang="en-US" altLang="zh-TW" sz="1600" b="1" kern="12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rtl="0" eaLnBrk="1" latinLnBrk="0" hangingPunct="1"/>
            <a:endParaRPr lang="zh-TW" altLang="zh-TW" sz="1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肆 </a:t>
            </a:r>
            <a:r>
              <a:rPr lang="en-US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.  </a:t>
            </a:r>
            <a:r>
              <a:rPr lang="en-US" altLang="zh-TW" sz="1600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2024</a:t>
            </a:r>
            <a:r>
              <a:rPr lang="zh-TW" altLang="zh-TW" sz="1600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年度起 </a:t>
            </a:r>
            <a:r>
              <a:rPr lang="en-US" altLang="zh-TW" sz="1600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, </a:t>
            </a:r>
            <a:r>
              <a:rPr lang="zh-TW" altLang="zh-TW" sz="1600" b="1" u="sng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山葉安駕基金會</a:t>
            </a:r>
            <a:r>
              <a:rPr lang="zh-TW" altLang="zh-TW" sz="1600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為</a:t>
            </a:r>
            <a:r>
              <a:rPr lang="zh-TW" altLang="zh-TW" sz="1600" b="1" u="sng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確保安駕教育品質效益提升</a:t>
            </a:r>
            <a:r>
              <a:rPr lang="en-US" altLang="zh-TW" sz="1600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, </a:t>
            </a:r>
            <a:r>
              <a:rPr lang="zh-TW" altLang="zh-TW" sz="1600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並將</a:t>
            </a:r>
            <a:endParaRPr lang="zh-TW" altLang="zh-TW" sz="1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有限資源運用在用心且更具迫切需求的學校上</a:t>
            </a:r>
            <a:r>
              <a:rPr lang="en-US" altLang="zh-TW" sz="1600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, </a:t>
            </a:r>
            <a:r>
              <a:rPr lang="zh-TW" altLang="zh-TW" sz="1600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將於安駕教育課後</a:t>
            </a:r>
            <a:endParaRPr lang="zh-TW" altLang="zh-TW" sz="1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由</a:t>
            </a:r>
            <a:r>
              <a:rPr lang="zh-TW" altLang="zh-TW" sz="1600" b="1" u="sng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講師進行學生上課秩序評價 </a:t>
            </a:r>
            <a:r>
              <a:rPr lang="en-US" altLang="zh-TW" sz="1600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, </a:t>
            </a:r>
            <a:r>
              <a:rPr lang="zh-TW" altLang="zh-TW" sz="1600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並列為</a:t>
            </a:r>
            <a:r>
              <a:rPr lang="zh-TW" altLang="zh-TW" sz="1600" b="1" u="sng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次回再申請優先順序</a:t>
            </a:r>
            <a:r>
              <a:rPr lang="zh-TW" altLang="zh-TW" sz="1600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依據</a:t>
            </a: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。 </a:t>
            </a:r>
            <a:endParaRPr lang="en-US" altLang="zh-TW" sz="1600" b="1" kern="12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rtl="0" eaLnBrk="1" latinLnBrk="0" hangingPunct="1"/>
            <a:endParaRPr lang="zh-TW" altLang="zh-TW" sz="1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伍 </a:t>
            </a:r>
            <a:r>
              <a:rPr lang="en-US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. 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評比採</a:t>
            </a:r>
            <a:r>
              <a:rPr lang="en-US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5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分法  說明如下 </a:t>
            </a:r>
            <a:r>
              <a:rPr lang="en-US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:</a:t>
            </a:r>
            <a:endParaRPr lang="zh-TW" altLang="zh-TW" sz="16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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非常好   </a:t>
            </a:r>
            <a:r>
              <a:rPr lang="en-US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&lt;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專注度佳 </a:t>
            </a:r>
            <a:r>
              <a:rPr lang="en-US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&amp;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秩序佳</a:t>
            </a:r>
            <a:r>
              <a:rPr lang="en-US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&gt;</a:t>
            </a:r>
            <a:endParaRPr lang="zh-TW" altLang="zh-TW" sz="16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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  很好   </a:t>
            </a:r>
            <a:r>
              <a:rPr lang="en-US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&lt;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專注度可 </a:t>
            </a:r>
            <a:r>
              <a:rPr lang="en-US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&amp;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秩序佳</a:t>
            </a:r>
            <a:r>
              <a:rPr lang="en-US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&gt;</a:t>
            </a:r>
            <a:endParaRPr lang="zh-TW" altLang="zh-TW" sz="16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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      好   </a:t>
            </a:r>
            <a:r>
              <a:rPr lang="en-US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&lt;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專注度可 </a:t>
            </a:r>
            <a:r>
              <a:rPr lang="en-US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&amp;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秩序可</a:t>
            </a:r>
            <a:r>
              <a:rPr lang="en-US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&gt;</a:t>
            </a:r>
            <a:endParaRPr lang="zh-TW" altLang="zh-TW" sz="16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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  不好   </a:t>
            </a:r>
            <a:r>
              <a:rPr lang="en-US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&lt;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專注度可 </a:t>
            </a:r>
            <a:r>
              <a:rPr lang="en-US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&amp;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秩序差</a:t>
            </a:r>
            <a:r>
              <a:rPr lang="en-US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&gt;</a:t>
            </a:r>
            <a:endParaRPr lang="zh-TW" altLang="zh-TW" sz="16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Wingdings" panose="05000000000000000000" pitchFamily="2" charset="2"/>
              </a:rPr>
              <a:t>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非常不好   </a:t>
            </a:r>
            <a:r>
              <a:rPr lang="en-US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&lt;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專注度差 </a:t>
            </a:r>
            <a:r>
              <a:rPr lang="en-US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&amp;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秩序差</a:t>
            </a:r>
            <a:r>
              <a:rPr lang="en-US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&gt;</a:t>
            </a:r>
          </a:p>
          <a:p>
            <a:pPr rtl="0" eaLnBrk="1" latinLnBrk="0" hangingPunct="1"/>
            <a:endParaRPr lang="zh-TW" altLang="zh-TW" sz="16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陸</a:t>
            </a:r>
            <a:r>
              <a:rPr lang="en-US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. </a:t>
            </a: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上列安駕教育申請須知內容 </a:t>
            </a:r>
            <a:r>
              <a:rPr lang="en-US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, </a:t>
            </a: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本校皆已瞭解也願意全力配合</a:t>
            </a:r>
            <a:r>
              <a:rPr lang="en-US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,</a:t>
            </a: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共創</a:t>
            </a:r>
            <a:endParaRPr lang="zh-TW" altLang="zh-TW" sz="1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更有效益性的安駕教育課程。</a:t>
            </a:r>
            <a:endParaRPr lang="zh-TW" altLang="zh-TW" sz="1600" b="1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</a:t>
            </a:r>
            <a:endParaRPr lang="zh-TW" altLang="zh-TW" sz="1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學校名稱   填具 </a:t>
            </a:r>
            <a:r>
              <a:rPr lang="en-US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:</a:t>
            </a:r>
            <a:r>
              <a:rPr lang="zh-TW" altLang="en-US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</a:t>
            </a:r>
            <a:r>
              <a:rPr lang="zh-TW" altLang="en-US" sz="1600" b="1" u="sng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                                                    </a:t>
            </a:r>
            <a:r>
              <a:rPr lang="zh-TW" altLang="en-US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。</a:t>
            </a:r>
            <a:endParaRPr lang="en-US" altLang="zh-TW" sz="1600" b="1" kern="1200" dirty="0"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rtl="0" eaLnBrk="1" latinLnBrk="0" hangingPunct="1">
              <a:lnSpc>
                <a:spcPct val="150000"/>
              </a:lnSpc>
            </a:pPr>
            <a:endParaRPr lang="zh-TW" altLang="zh-TW" sz="1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學校代表   簽名 </a:t>
            </a:r>
            <a:r>
              <a:rPr lang="en-US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:</a:t>
            </a: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r>
              <a:rPr lang="zh-TW" altLang="en-US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</a:t>
            </a:r>
            <a:r>
              <a:rPr lang="zh-TW" altLang="en-US" sz="1600" b="1" u="sng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                                                    </a:t>
            </a:r>
            <a:r>
              <a:rPr lang="zh-TW" altLang="en-US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。</a:t>
            </a:r>
            <a:endParaRPr lang="zh-TW" altLang="zh-TW" sz="1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</a:t>
            </a:r>
            <a:endParaRPr lang="zh-TW" altLang="zh-TW" sz="1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安駕教育   單位 </a:t>
            </a:r>
            <a:r>
              <a:rPr lang="en-US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:  </a:t>
            </a:r>
            <a:r>
              <a:rPr lang="zh-TW" altLang="zh-TW" sz="1600" b="1" kern="1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財團法人   山葉機車安全駕駛文教基金會</a:t>
            </a:r>
            <a:endParaRPr lang="zh-TW" altLang="zh-TW" sz="16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                   </a:t>
            </a:r>
            <a:endParaRPr lang="zh-TW" altLang="zh-TW" sz="1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eaLnBrk="1" latinLnBrk="0" hangingPunct="1">
              <a:lnSpc>
                <a:spcPct val="150000"/>
              </a:lnSpc>
            </a:pP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                            中華民國 </a:t>
            </a:r>
            <a:r>
              <a:rPr lang="en-US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114</a:t>
            </a:r>
            <a:r>
              <a:rPr lang="zh-TW" altLang="zh-TW" sz="1600" b="1" kern="12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年          月              日          </a:t>
            </a:r>
            <a:endParaRPr lang="zh-TW" altLang="zh-TW" sz="16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endParaRPr lang="en-US" altLang="zh-TW" sz="1400" b="1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00716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佈景主題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321</Words>
  <Application>Microsoft Office PowerPoint</Application>
  <PresentationFormat>寬螢幕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Aptos</vt:lpstr>
      <vt:lpstr>Aptos Display</vt:lpstr>
      <vt:lpstr>Arial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Josephine Wang</dc:creator>
  <cp:lastModifiedBy>Josephine Wang</cp:lastModifiedBy>
  <cp:revision>1</cp:revision>
  <dcterms:created xsi:type="dcterms:W3CDTF">2025-02-06T09:11:51Z</dcterms:created>
  <dcterms:modified xsi:type="dcterms:W3CDTF">2025-02-06T09:15:31Z</dcterms:modified>
</cp:coreProperties>
</file>